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7"/>
  </p:notesMasterIdLst>
  <p:handoutMasterIdLst>
    <p:handoutMasterId r:id="rId18"/>
  </p:handoutMasterIdLst>
  <p:sldIdLst>
    <p:sldId id="423" r:id="rId2"/>
    <p:sldId id="452" r:id="rId3"/>
    <p:sldId id="453" r:id="rId4"/>
    <p:sldId id="454" r:id="rId5"/>
    <p:sldId id="455" r:id="rId6"/>
    <p:sldId id="467" r:id="rId7"/>
    <p:sldId id="471" r:id="rId8"/>
    <p:sldId id="468" r:id="rId9"/>
    <p:sldId id="470" r:id="rId10"/>
    <p:sldId id="456" r:id="rId11"/>
    <p:sldId id="457" r:id="rId12"/>
    <p:sldId id="464" r:id="rId13"/>
    <p:sldId id="465" r:id="rId14"/>
    <p:sldId id="466" r:id="rId15"/>
    <p:sldId id="451" r:id="rId16"/>
  </p:sldIdLst>
  <p:sldSz cx="9144000" cy="6858000" type="screen4x3"/>
  <p:notesSz cx="9926638"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417" autoAdjust="0"/>
  </p:normalViewPr>
  <p:slideViewPr>
    <p:cSldViewPr>
      <p:cViewPr varScale="1">
        <p:scale>
          <a:sx n="84" d="100"/>
          <a:sy n="84" d="100"/>
        </p:scale>
        <p:origin x="869" y="67"/>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2020-03-06</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2020-03-06</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1574489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1036588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2857606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2137631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403437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04608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63773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315907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274177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397297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170184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3564275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210259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C0B3C-2DC7-415D-B4A2-62074CE08834}" type="datetimeFigureOut">
              <a:rPr lang="ko-KR" altLang="en-US" smtClean="0"/>
              <a:pPr/>
              <a:t>2020-03-06</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ts.bldrdoc.gov/vqeg/vqeg-home.asp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chulhee@yonsei.ac.k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jens.berger@swissqual.com" TargetMode="External"/><Relationship Id="rId4" Type="http://schemas.openxmlformats.org/officeDocument/2006/relationships/hyperlink" Target="mailto:Quan.Huynh-Thu@cisra.canon.com.a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1412776"/>
            <a:ext cx="7772400" cy="1470025"/>
          </a:xfrm>
          <a:ln>
            <a:noFill/>
          </a:ln>
        </p:spPr>
        <p:txBody>
          <a:bodyPr>
            <a:noAutofit/>
          </a:bodyPr>
          <a:lstStyle/>
          <a:p>
            <a:pPr>
              <a:lnSpc>
                <a:spcPct val="150000"/>
              </a:lnSpc>
            </a:pPr>
            <a:r>
              <a:rPr lang="en-US" altLang="ko-KR" sz="5400" b="1" dirty="0" smtClean="0">
                <a:solidFill>
                  <a:srgbClr val="FF0000"/>
                </a:solidFill>
                <a:ea typeface="MD아트체" pitchFamily="18" charset="-127"/>
                <a:cs typeface="한컴바탕" pitchFamily="18" charset="2"/>
              </a:rPr>
              <a:t>IRG-AVQA</a:t>
            </a:r>
            <a:br>
              <a:rPr lang="en-US" altLang="ko-KR" sz="5400" b="1" dirty="0" smtClean="0">
                <a:solidFill>
                  <a:srgbClr val="FF0000"/>
                </a:solidFill>
                <a:ea typeface="MD아트체" pitchFamily="18" charset="-127"/>
                <a:cs typeface="한컴바탕" pitchFamily="18" charset="2"/>
              </a:rPr>
            </a:br>
            <a:r>
              <a:rPr lang="en-US" altLang="ko-KR" sz="1800" b="1" dirty="0">
                <a:ea typeface="MD아트체" pitchFamily="18" charset="-127"/>
                <a:cs typeface="한컴바탕" pitchFamily="18" charset="2"/>
              </a:rPr>
              <a:t>(</a:t>
            </a:r>
            <a:r>
              <a:rPr lang="en-US" altLang="ko-KR" sz="1800" b="1" dirty="0" err="1">
                <a:ea typeface="MD아트체" pitchFamily="18" charset="-127"/>
                <a:cs typeface="한컴바탕" pitchFamily="18" charset="2"/>
              </a:rPr>
              <a:t>Intersector</a:t>
            </a:r>
            <a:r>
              <a:rPr lang="en-US" altLang="ko-KR" sz="1800" b="1" dirty="0">
                <a:ea typeface="MD아트체" pitchFamily="18" charset="-127"/>
                <a:cs typeface="한컴바탕" pitchFamily="18" charset="2"/>
              </a:rPr>
              <a:t> Rapporteur Group Audiovisual Quality Assessment)</a:t>
            </a:r>
            <a:r>
              <a:rPr lang="en-US" altLang="ko-KR" sz="5400" b="1" dirty="0" smtClean="0">
                <a:ea typeface="MD아트체" pitchFamily="18" charset="-127"/>
                <a:cs typeface="한컴바탕" pitchFamily="18" charset="2"/>
              </a:rPr>
              <a:t/>
            </a:r>
            <a:br>
              <a:rPr lang="en-US" altLang="ko-KR" sz="5400" b="1" dirty="0" smtClean="0">
                <a:ea typeface="MD아트체" pitchFamily="18" charset="-127"/>
                <a:cs typeface="한컴바탕" pitchFamily="18" charset="2"/>
              </a:rPr>
            </a:br>
            <a:r>
              <a:rPr lang="en-US" altLang="ko-KR" sz="2800" b="1" dirty="0" smtClean="0">
                <a:ea typeface="MD아트체" pitchFamily="18" charset="-127"/>
                <a:cs typeface="한컴바탕" pitchFamily="18" charset="2"/>
              </a:rPr>
              <a:t>Agenda</a:t>
            </a: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3707904" y="4293096"/>
            <a:ext cx="2448272" cy="792088"/>
          </a:xfrm>
        </p:spPr>
        <p:txBody>
          <a:bodyPr>
            <a:noAutofit/>
          </a:bodyPr>
          <a:lstStyle/>
          <a:p>
            <a:r>
              <a:rPr lang="en-US" altLang="ko-KR" sz="2000" b="1" dirty="0" smtClean="0">
                <a:solidFill>
                  <a:schemeClr val="tx1"/>
                </a:solidFill>
                <a:latin typeface="+mj-lt"/>
                <a:ea typeface="MD아트체" pitchFamily="18" charset="-127"/>
                <a:cs typeface="한컴바탕" pitchFamily="18" charset="2"/>
              </a:rPr>
              <a:t>March 9-13, 2020</a:t>
            </a:r>
          </a:p>
          <a:p>
            <a:r>
              <a:rPr lang="en-US" altLang="ko-KR" sz="2000" b="1" dirty="0" smtClean="0">
                <a:solidFill>
                  <a:schemeClr val="tx1"/>
                </a:solidFill>
                <a:latin typeface="+mj-lt"/>
                <a:ea typeface="MD아트체" pitchFamily="18" charset="-127"/>
                <a:cs typeface="한컴바탕" pitchFamily="18" charset="2"/>
              </a:rPr>
              <a:t>Seattle, USA</a:t>
            </a:r>
            <a:endParaRPr lang="ko-KR" altLang="en-US" sz="1600" b="1" dirty="0">
              <a:solidFill>
                <a:schemeClr val="tx1"/>
              </a:solidFill>
              <a:latin typeface="+mj-lt"/>
              <a:ea typeface="MD아트체" pitchFamily="18" charset="-127"/>
              <a:cs typeface="한컴바탕" pitchFamily="18" charset="2"/>
            </a:endParaRPr>
          </a:p>
        </p:txBody>
      </p:sp>
    </p:spTree>
    <p:extLst>
      <p:ext uri="{BB962C8B-B14F-4D97-AF65-F5344CB8AC3E}">
        <p14:creationId xmlns:p14="http://schemas.microsoft.com/office/powerpoint/2010/main" val="1401309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611560" y="1416232"/>
            <a:ext cx="8280920" cy="1846659"/>
          </a:xfrm>
          <a:prstGeom prst="rect">
            <a:avLst/>
          </a:prstGeom>
          <a:noFill/>
        </p:spPr>
        <p:txBody>
          <a:bodyPr wrap="square" rtlCol="0">
            <a:spAutoFit/>
          </a:bodyPr>
          <a:lstStyle/>
          <a:p>
            <a:r>
              <a:rPr lang="en-US" altLang="ko-KR" sz="2400" b="1" dirty="0" smtClean="0">
                <a:solidFill>
                  <a:srgbClr val="FF0000"/>
                </a:solidFill>
              </a:rPr>
              <a:t>Progress and recent work items of ITU-T SG12</a:t>
            </a:r>
          </a:p>
          <a:p>
            <a:pPr marL="342900" indent="-342900">
              <a:buFont typeface="Arial" panose="020B0604020202020204" pitchFamily="34" charset="0"/>
              <a:buChar char="•"/>
            </a:pPr>
            <a:r>
              <a:rPr lang="en-US" altLang="ko-KR" sz="2400" b="1" dirty="0" smtClean="0"/>
              <a:t>Successful completion of P.NATS Phase II (VQEG AVHD)</a:t>
            </a:r>
          </a:p>
          <a:p>
            <a:pPr marL="342900" indent="-342900">
              <a:buFont typeface="Arial" panose="020B0604020202020204" pitchFamily="34" charset="0"/>
              <a:buChar char="•"/>
            </a:pPr>
            <a:r>
              <a:rPr lang="en-US" altLang="ko-KR" sz="2400" b="1" dirty="0" smtClean="0"/>
              <a:t>Progress of AR/VR</a:t>
            </a:r>
          </a:p>
          <a:p>
            <a:pPr marL="342900" indent="-342900">
              <a:buFont typeface="Arial" panose="020B0604020202020204" pitchFamily="34" charset="0"/>
              <a:buChar char="•"/>
            </a:pPr>
            <a:endParaRPr lang="en-US" altLang="ko-KR" sz="2400" b="1" dirty="0" smtClean="0"/>
          </a:p>
          <a:p>
            <a:endParaRPr lang="ko-KR" altLang="en-US" dirty="0"/>
          </a:p>
        </p:txBody>
      </p:sp>
    </p:spTree>
    <p:extLst>
      <p:ext uri="{BB962C8B-B14F-4D97-AF65-F5344CB8AC3E}">
        <p14:creationId xmlns:p14="http://schemas.microsoft.com/office/powerpoint/2010/main" val="4087174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154984"/>
          </a:xfrm>
          <a:prstGeom prst="rect">
            <a:avLst/>
          </a:prstGeom>
          <a:noFill/>
        </p:spPr>
        <p:txBody>
          <a:bodyPr wrap="square" rtlCol="0">
            <a:spAutoFit/>
          </a:bodyPr>
          <a:lstStyle/>
          <a:p>
            <a:r>
              <a:rPr lang="en-US" altLang="ko-KR" sz="2400" b="1" dirty="0" smtClean="0">
                <a:solidFill>
                  <a:srgbClr val="FF0000"/>
                </a:solidFill>
              </a:rPr>
              <a:t>Some work items of ITU-T SG12 Question 9 </a:t>
            </a:r>
            <a:br>
              <a:rPr lang="en-US" altLang="ko-KR" sz="2400" b="1" dirty="0" smtClean="0">
                <a:solidFill>
                  <a:srgbClr val="FF0000"/>
                </a:solidFill>
              </a:rPr>
            </a:br>
            <a:r>
              <a:rPr lang="en-US" altLang="ko-KR" sz="2400" b="1" dirty="0" smtClean="0"/>
              <a:t>(</a:t>
            </a:r>
            <a:r>
              <a:rPr lang="en-US" altLang="ko-KR" sz="2400" b="1" dirty="0"/>
              <a:t>Rapporteur: Jens </a:t>
            </a:r>
            <a:r>
              <a:rPr lang="en-US" altLang="ko-KR" sz="2400" b="1" dirty="0" smtClean="0"/>
              <a:t>Berger)</a:t>
            </a:r>
          </a:p>
          <a:p>
            <a:endParaRPr lang="en-US" altLang="ko-KR" sz="2400" b="1" dirty="0" smtClean="0"/>
          </a:p>
          <a:p>
            <a:pPr marL="285750" indent="-285750">
              <a:buFont typeface="Arial" panose="020B0604020202020204" pitchFamily="34" charset="0"/>
              <a:buChar char="•"/>
            </a:pPr>
            <a:r>
              <a:rPr lang="en-US" altLang="ko-KR" sz="2400" b="1" dirty="0"/>
              <a:t>P.AMD: Perceptual approaches for multi-dimensional analysis </a:t>
            </a:r>
            <a:endParaRPr lang="en-US" altLang="ko-KR" sz="2400" b="1" dirty="0" smtClean="0"/>
          </a:p>
          <a:p>
            <a:pPr marL="285750" indent="-285750">
              <a:buFont typeface="Arial" panose="020B0604020202020204" pitchFamily="34" charset="0"/>
              <a:buChar char="•"/>
            </a:pPr>
            <a:r>
              <a:rPr lang="en-US" altLang="ko-KR" sz="2400" b="1" dirty="0"/>
              <a:t>P.SAMS: Single-ended perceptual approaches for multi-dimensional </a:t>
            </a:r>
            <a:r>
              <a:rPr lang="en-US" altLang="ko-KR" sz="2400" b="1" dirty="0" smtClean="0"/>
              <a:t>analysis</a:t>
            </a:r>
          </a:p>
          <a:p>
            <a:pPr marL="285750" indent="-285750">
              <a:buFont typeface="Arial" panose="020B0604020202020204" pitchFamily="34" charset="0"/>
              <a:buChar char="•"/>
            </a:pPr>
            <a:r>
              <a:rPr lang="en-US" altLang="ko-KR" sz="2400" b="1" dirty="0" smtClean="0"/>
              <a:t>P.ONRA</a:t>
            </a:r>
            <a:r>
              <a:rPr lang="en-US" altLang="ko-KR" sz="2400" b="1" dirty="0"/>
              <a:t>:  Perceptual objective noise reduction </a:t>
            </a:r>
            <a:endParaRPr lang="en-US" altLang="ko-KR" sz="2400" b="1" dirty="0" smtClean="0"/>
          </a:p>
          <a:p>
            <a:endParaRPr lang="en-US" altLang="ko-KR" b="1" dirty="0"/>
          </a:p>
          <a:p>
            <a:endParaRPr lang="en-US" altLang="ko-KR" b="1" dirty="0" smtClean="0"/>
          </a:p>
          <a:p>
            <a:r>
              <a:rPr lang="en-US" altLang="ko-KR" b="1" dirty="0" smtClean="0"/>
              <a:t> </a:t>
            </a:r>
          </a:p>
          <a:p>
            <a:endParaRPr lang="ko-KR" altLang="en-US" dirty="0"/>
          </a:p>
        </p:txBody>
      </p:sp>
    </p:spTree>
    <p:extLst>
      <p:ext uri="{BB962C8B-B14F-4D97-AF65-F5344CB8AC3E}">
        <p14:creationId xmlns:p14="http://schemas.microsoft.com/office/powerpoint/2010/main" val="1368880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154984"/>
          </a:xfrm>
          <a:prstGeom prst="rect">
            <a:avLst/>
          </a:prstGeom>
          <a:noFill/>
        </p:spPr>
        <p:txBody>
          <a:bodyPr wrap="square" rtlCol="0">
            <a:spAutoFit/>
          </a:bodyPr>
          <a:lstStyle/>
          <a:p>
            <a:r>
              <a:rPr lang="en-US" altLang="ko-KR" sz="2400" b="1" dirty="0" smtClean="0">
                <a:solidFill>
                  <a:srgbClr val="FF0000"/>
                </a:solidFill>
              </a:rPr>
              <a:t>Some work items of ITU-T SG12 Question 13 </a:t>
            </a:r>
            <a:br>
              <a:rPr lang="en-US" altLang="ko-KR" sz="2400" b="1" dirty="0" smtClean="0">
                <a:solidFill>
                  <a:srgbClr val="FF0000"/>
                </a:solidFill>
              </a:rPr>
            </a:br>
            <a:r>
              <a:rPr lang="en-US" altLang="ko-KR" sz="2400" b="1" dirty="0" smtClean="0"/>
              <a:t>(Rapporteurs: </a:t>
            </a:r>
            <a:r>
              <a:rPr lang="en-US" altLang="ko-KR" sz="2400" b="1" dirty="0"/>
              <a:t>Kazuhisa </a:t>
            </a:r>
            <a:r>
              <a:rPr lang="en-US" altLang="ko-KR" sz="2400" b="1" dirty="0" err="1" smtClean="0"/>
              <a:t>Yamagishi</a:t>
            </a:r>
            <a:r>
              <a:rPr lang="en-US" altLang="ko-KR" sz="2400" b="1" dirty="0"/>
              <a:t>, Rachel </a:t>
            </a:r>
            <a:r>
              <a:rPr lang="en-US" altLang="ko-KR" sz="2400" b="1" dirty="0" smtClean="0"/>
              <a:t>Huang)</a:t>
            </a:r>
          </a:p>
          <a:p>
            <a:endParaRPr lang="en-US" altLang="ko-KR" sz="2400" b="1" dirty="0" smtClean="0"/>
          </a:p>
          <a:p>
            <a:pPr marL="285750" indent="-285750">
              <a:buFont typeface="Arial" panose="020B0604020202020204" pitchFamily="34" charset="0"/>
              <a:buChar char="•"/>
            </a:pPr>
            <a:r>
              <a:rPr lang="en-US" altLang="ko-KR" sz="2400" b="1" dirty="0" err="1" smtClean="0"/>
              <a:t>G.QoE</a:t>
            </a:r>
            <a:r>
              <a:rPr lang="en-US" altLang="ko-KR" sz="2400" b="1" dirty="0" smtClean="0"/>
              <a:t>-AR</a:t>
            </a:r>
            <a:r>
              <a:rPr lang="en-US" altLang="ko-KR" sz="2400" b="1" dirty="0"/>
              <a:t>: </a:t>
            </a:r>
            <a:r>
              <a:rPr lang="en-US" altLang="ko-KR" sz="2400" b="1" dirty="0" err="1"/>
              <a:t>QoE</a:t>
            </a:r>
            <a:r>
              <a:rPr lang="en-US" altLang="ko-KR" sz="2400" b="1" dirty="0"/>
              <a:t> factors of augmented reality (AR) </a:t>
            </a:r>
            <a:r>
              <a:rPr lang="en-US" altLang="ko-KR" sz="2400" b="1" dirty="0" smtClean="0"/>
              <a:t>services</a:t>
            </a:r>
          </a:p>
          <a:p>
            <a:pPr marL="285750" indent="-285750">
              <a:buFont typeface="Arial" panose="020B0604020202020204" pitchFamily="34" charset="0"/>
              <a:buChar char="•"/>
            </a:pPr>
            <a:r>
              <a:rPr lang="en-US" altLang="ko-KR" sz="2400" b="1" dirty="0" err="1" smtClean="0"/>
              <a:t>G.QoE</a:t>
            </a:r>
            <a:r>
              <a:rPr lang="en-US" altLang="ko-KR" sz="2400" b="1" dirty="0" smtClean="0"/>
              <a:t>-VR</a:t>
            </a:r>
            <a:r>
              <a:rPr lang="en-US" altLang="ko-KR" sz="2400" b="1" dirty="0"/>
              <a:t>: </a:t>
            </a:r>
            <a:r>
              <a:rPr lang="en-US" altLang="ko-KR" sz="2400" b="1" dirty="0" smtClean="0"/>
              <a:t>Influencing </a:t>
            </a:r>
            <a:r>
              <a:rPr lang="en-US" altLang="ko-KR" sz="2400" b="1" dirty="0"/>
              <a:t>Factors on Quality of Experience (</a:t>
            </a:r>
            <a:r>
              <a:rPr lang="en-US" altLang="ko-KR" sz="2400" b="1" dirty="0" err="1"/>
              <a:t>QoE</a:t>
            </a:r>
            <a:r>
              <a:rPr lang="en-US" altLang="ko-KR" sz="2400" b="1" dirty="0"/>
              <a:t>) for Virtual Reality </a:t>
            </a:r>
            <a:r>
              <a:rPr lang="en-US" altLang="ko-KR" sz="2400" b="1" dirty="0" smtClean="0"/>
              <a:t>Services</a:t>
            </a:r>
          </a:p>
          <a:p>
            <a:pPr marL="285750" indent="-285750">
              <a:buFont typeface="Arial" panose="020B0604020202020204" pitchFamily="34" charset="0"/>
              <a:buChar char="•"/>
            </a:pPr>
            <a:r>
              <a:rPr lang="en-US" altLang="ko-KR" sz="2400" b="1" dirty="0" smtClean="0"/>
              <a:t>P.360-VR: </a:t>
            </a:r>
            <a:r>
              <a:rPr lang="en-US" altLang="ko-KR" sz="2400" b="1" dirty="0"/>
              <a:t>Subjective test methodologies for 360 degree video on HMD </a:t>
            </a:r>
            <a:endParaRPr lang="en-US" altLang="ko-KR" sz="2400" b="1" dirty="0" smtClean="0"/>
          </a:p>
          <a:p>
            <a:endParaRPr lang="en-US" altLang="ko-KR" b="1" dirty="0"/>
          </a:p>
          <a:p>
            <a:endParaRPr lang="en-US" altLang="ko-KR" b="1" dirty="0" smtClean="0"/>
          </a:p>
          <a:p>
            <a:r>
              <a:rPr lang="en-US" altLang="ko-KR" b="1" dirty="0" smtClean="0"/>
              <a:t> </a:t>
            </a:r>
          </a:p>
          <a:p>
            <a:endParaRPr lang="ko-KR" altLang="en-US" dirty="0"/>
          </a:p>
        </p:txBody>
      </p:sp>
    </p:spTree>
    <p:extLst>
      <p:ext uri="{BB962C8B-B14F-4D97-AF65-F5344CB8AC3E}">
        <p14:creationId xmlns:p14="http://schemas.microsoft.com/office/powerpoint/2010/main" val="3901615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524315"/>
          </a:xfrm>
          <a:prstGeom prst="rect">
            <a:avLst/>
          </a:prstGeom>
          <a:noFill/>
        </p:spPr>
        <p:txBody>
          <a:bodyPr wrap="square" rtlCol="0">
            <a:spAutoFit/>
          </a:bodyPr>
          <a:lstStyle/>
          <a:p>
            <a:r>
              <a:rPr lang="en-US" altLang="ko-KR" sz="2400" b="1" dirty="0" smtClean="0">
                <a:solidFill>
                  <a:srgbClr val="FF0000"/>
                </a:solidFill>
              </a:rPr>
              <a:t>Some work items of ITU-T SG12 Question 14 </a:t>
            </a:r>
            <a:br>
              <a:rPr lang="en-US" altLang="ko-KR" sz="2400" b="1" dirty="0" smtClean="0">
                <a:solidFill>
                  <a:srgbClr val="FF0000"/>
                </a:solidFill>
              </a:rPr>
            </a:br>
            <a:r>
              <a:rPr lang="en-US" altLang="ko-KR" sz="2400" b="1" dirty="0" smtClean="0"/>
              <a:t>(</a:t>
            </a:r>
            <a:r>
              <a:rPr lang="en-US" altLang="ko-KR" sz="2400" b="1" dirty="0"/>
              <a:t>Rapporteurs</a:t>
            </a:r>
            <a:r>
              <a:rPr lang="en-US" altLang="ko-KR" sz="2400" b="1" dirty="0" smtClean="0"/>
              <a:t>: </a:t>
            </a:r>
            <a:r>
              <a:rPr lang="en-US" altLang="ko-KR" sz="2400" b="1" dirty="0" err="1" smtClean="0"/>
              <a:t>Jörgen</a:t>
            </a:r>
            <a:r>
              <a:rPr lang="en-US" altLang="ko-KR" sz="2400" b="1" dirty="0" smtClean="0"/>
              <a:t> </a:t>
            </a:r>
            <a:r>
              <a:rPr lang="en-US" altLang="ko-KR" sz="2400" b="1" dirty="0" err="1" smtClean="0"/>
              <a:t>Gustafsson</a:t>
            </a:r>
            <a:r>
              <a:rPr lang="en-US" altLang="ko-KR" sz="2400" b="1" dirty="0"/>
              <a:t>, Alexander </a:t>
            </a:r>
            <a:r>
              <a:rPr lang="en-US" altLang="ko-KR" sz="2400" b="1" dirty="0" err="1"/>
              <a:t>Raake</a:t>
            </a:r>
            <a:r>
              <a:rPr lang="en-US" altLang="ko-KR" sz="2400" b="1" dirty="0" smtClean="0"/>
              <a:t>)</a:t>
            </a:r>
          </a:p>
          <a:p>
            <a:endParaRPr lang="en-US" altLang="ko-KR" sz="2400" b="1" dirty="0" smtClean="0"/>
          </a:p>
          <a:p>
            <a:pPr marL="285750" indent="-285750">
              <a:buFont typeface="Arial" panose="020B0604020202020204" pitchFamily="34" charset="0"/>
              <a:buChar char="•"/>
            </a:pPr>
            <a:r>
              <a:rPr lang="en-US" altLang="ko-KR" sz="2400" b="1" dirty="0" smtClean="0"/>
              <a:t>P.NATS Phase II</a:t>
            </a:r>
          </a:p>
          <a:p>
            <a:pPr marL="285750" indent="-285750">
              <a:buFont typeface="Arial" panose="020B0604020202020204" pitchFamily="34" charset="0"/>
              <a:buChar char="•"/>
            </a:pPr>
            <a:r>
              <a:rPr lang="en-US" altLang="ko-KR" sz="2400" b="1" dirty="0"/>
              <a:t>P.ENATS: Methods for quality evaluation of audiovisual streams in case of packet-layer encryption </a:t>
            </a:r>
            <a:endParaRPr lang="en-US" altLang="ko-KR" sz="2400" b="1" dirty="0" smtClean="0"/>
          </a:p>
          <a:p>
            <a:pPr marL="285750" indent="-285750">
              <a:buFont typeface="Arial" panose="020B0604020202020204" pitchFamily="34" charset="0"/>
              <a:buChar char="•"/>
            </a:pPr>
            <a:r>
              <a:rPr lang="en-US" altLang="ko-KR" sz="2400" b="1" dirty="0"/>
              <a:t>P.NAMS-ph2: </a:t>
            </a:r>
            <a:r>
              <a:rPr lang="en-US" altLang="ko-KR" sz="2400" b="1" dirty="0" smtClean="0"/>
              <a:t>Parametric </a:t>
            </a:r>
            <a:r>
              <a:rPr lang="en-US" altLang="ko-KR" sz="2400" b="1" dirty="0"/>
              <a:t>Non-intrusive </a:t>
            </a:r>
            <a:r>
              <a:rPr lang="en-US" altLang="ko-KR" sz="2400" b="1" dirty="0" err="1"/>
              <a:t>Bitstream</a:t>
            </a:r>
            <a:r>
              <a:rPr lang="en-US" altLang="ko-KR" sz="2400" b="1" dirty="0"/>
              <a:t> Assessment for High Efficiency Video Coding (HEVC) and 4K Media Streaming Quality over UDP </a:t>
            </a:r>
          </a:p>
          <a:p>
            <a:pPr marL="285750" indent="-285750">
              <a:buFont typeface="Arial" panose="020B0604020202020204" pitchFamily="34" charset="0"/>
              <a:buChar char="•"/>
            </a:pPr>
            <a:endParaRPr lang="en-US" altLang="ko-KR" b="1" dirty="0"/>
          </a:p>
          <a:p>
            <a:endParaRPr lang="en-US" altLang="ko-KR" b="1" dirty="0" smtClean="0"/>
          </a:p>
          <a:p>
            <a:r>
              <a:rPr lang="en-US" altLang="ko-KR" b="1" dirty="0" smtClean="0"/>
              <a:t> </a:t>
            </a:r>
          </a:p>
          <a:p>
            <a:endParaRPr lang="ko-KR" altLang="en-US" dirty="0"/>
          </a:p>
        </p:txBody>
      </p:sp>
    </p:spTree>
    <p:extLst>
      <p:ext uri="{BB962C8B-B14F-4D97-AF65-F5344CB8AC3E}">
        <p14:creationId xmlns:p14="http://schemas.microsoft.com/office/powerpoint/2010/main" val="3267606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6370975"/>
          </a:xfrm>
          <a:prstGeom prst="rect">
            <a:avLst/>
          </a:prstGeom>
          <a:noFill/>
        </p:spPr>
        <p:txBody>
          <a:bodyPr wrap="square" rtlCol="0">
            <a:spAutoFit/>
          </a:bodyPr>
          <a:lstStyle/>
          <a:p>
            <a:r>
              <a:rPr lang="en-US" altLang="ko-KR" sz="2400" b="1" dirty="0" smtClean="0">
                <a:solidFill>
                  <a:srgbClr val="FF0000"/>
                </a:solidFill>
              </a:rPr>
              <a:t>Some work items of ITU-T SG12 Question 19 </a:t>
            </a:r>
            <a:br>
              <a:rPr lang="en-US" altLang="ko-KR" sz="2400" b="1" dirty="0" smtClean="0">
                <a:solidFill>
                  <a:srgbClr val="FF0000"/>
                </a:solidFill>
              </a:rPr>
            </a:br>
            <a:r>
              <a:rPr lang="en-US" altLang="ko-KR" sz="2400" b="1" dirty="0" smtClean="0"/>
              <a:t>(Rapporteurs: </a:t>
            </a:r>
            <a:r>
              <a:rPr lang="en-US" altLang="ko-KR" sz="2400" b="1" dirty="0" err="1" smtClean="0"/>
              <a:t>Chulhee</a:t>
            </a:r>
            <a:r>
              <a:rPr lang="en-US" altLang="ko-KR" sz="2400" b="1" dirty="0"/>
              <a:t> Lee, </a:t>
            </a:r>
            <a:r>
              <a:rPr lang="en-US" altLang="ko-KR" sz="2400" b="1" dirty="0" err="1"/>
              <a:t>Quan</a:t>
            </a:r>
            <a:r>
              <a:rPr lang="en-US" altLang="ko-KR" sz="2400" b="1" dirty="0"/>
              <a:t> Huynh-Thu</a:t>
            </a:r>
            <a:r>
              <a:rPr lang="en-US" altLang="ko-KR" sz="2400" b="1" dirty="0" smtClean="0"/>
              <a:t>)</a:t>
            </a:r>
          </a:p>
          <a:p>
            <a:pPr marL="285750" indent="-285750">
              <a:buFont typeface="Arial" panose="020B0604020202020204" pitchFamily="34" charset="0"/>
              <a:buChar char="•"/>
            </a:pPr>
            <a:r>
              <a:rPr lang="en-US" altLang="ko-KR" sz="2400" b="1" dirty="0" err="1" smtClean="0"/>
              <a:t>J.noref</a:t>
            </a:r>
            <a:r>
              <a:rPr lang="en-US" altLang="ko-KR" sz="2400" b="1" dirty="0" smtClean="0"/>
              <a:t>: Perceptual </a:t>
            </a:r>
            <a:r>
              <a:rPr lang="en-US" altLang="ko-KR" sz="2400" b="1" dirty="0"/>
              <a:t>video quality measurement techniques for digital cable television in the absence of a </a:t>
            </a:r>
            <a:r>
              <a:rPr lang="en-US" altLang="ko-KR" sz="2400" b="1" dirty="0" smtClean="0"/>
              <a:t>reference</a:t>
            </a:r>
          </a:p>
          <a:p>
            <a:pPr marL="285750" indent="-285750">
              <a:buFont typeface="Arial" panose="020B0604020202020204" pitchFamily="34" charset="0"/>
              <a:buChar char="•"/>
            </a:pPr>
            <a:r>
              <a:rPr lang="en-US" altLang="ko-KR" sz="2400" b="1" dirty="0"/>
              <a:t>J.343rev</a:t>
            </a:r>
            <a:r>
              <a:rPr lang="en-US" altLang="ko-KR" sz="2400" b="1" dirty="0" smtClean="0"/>
              <a:t>: </a:t>
            </a:r>
            <a:r>
              <a:rPr lang="en-US" altLang="ko-KR" sz="2400" b="1" dirty="0"/>
              <a:t>Hybrid perceptual/</a:t>
            </a:r>
            <a:r>
              <a:rPr lang="en-US" altLang="ko-KR" sz="2400" b="1" dirty="0" err="1"/>
              <a:t>bitstream</a:t>
            </a:r>
            <a:r>
              <a:rPr lang="en-US" altLang="ko-KR" sz="2400" b="1" dirty="0"/>
              <a:t> models for objective video quality measurements </a:t>
            </a:r>
            <a:endParaRPr lang="en-US" altLang="ko-KR" sz="2400" b="1" dirty="0" smtClean="0"/>
          </a:p>
          <a:p>
            <a:pPr marL="285750" indent="-285750">
              <a:buFont typeface="Arial" panose="020B0604020202020204" pitchFamily="34" charset="0"/>
              <a:buChar char="•"/>
            </a:pPr>
            <a:r>
              <a:rPr lang="en-US" altLang="ko-KR" sz="2400" b="1" dirty="0" err="1" smtClean="0"/>
              <a:t>J.op-tr</a:t>
            </a:r>
            <a:r>
              <a:rPr lang="en-US" altLang="ko-KR" sz="2400" b="1" dirty="0"/>
              <a:t>: Methods for Optimizing Bitrates and Transmission Resolution by Considering Display Characteristics and Available Bandwidth </a:t>
            </a:r>
            <a:endParaRPr lang="en-US" altLang="ko-KR" sz="2400" b="1" dirty="0" smtClean="0"/>
          </a:p>
          <a:p>
            <a:pPr marL="285750" indent="-285750">
              <a:buFont typeface="Arial" panose="020B0604020202020204" pitchFamily="34" charset="0"/>
              <a:buChar char="•"/>
            </a:pPr>
            <a:r>
              <a:rPr lang="en-US" altLang="ko-KR" sz="2400" b="1" dirty="0"/>
              <a:t>P.910rev: Subjective video quality assessment methods for multimedia applications </a:t>
            </a:r>
            <a:endParaRPr lang="en-US" altLang="ko-KR" sz="2400" b="1" dirty="0" smtClean="0"/>
          </a:p>
          <a:p>
            <a:pPr marL="285750" indent="-285750">
              <a:buFont typeface="Arial" panose="020B0604020202020204" pitchFamily="34" charset="0"/>
              <a:buChar char="•"/>
            </a:pPr>
            <a:r>
              <a:rPr lang="en-US" altLang="ko-KR" sz="2400" b="1" dirty="0"/>
              <a:t>P.913ref: </a:t>
            </a:r>
            <a:r>
              <a:rPr lang="en-US" altLang="ko-KR" sz="2400" b="1" dirty="0" smtClean="0"/>
              <a:t>Methods </a:t>
            </a:r>
            <a:r>
              <a:rPr lang="en-US" altLang="ko-KR" sz="2400" b="1" dirty="0"/>
              <a:t>for the subjective assessment of video quality, audio quality and audiovisual quality of Internet video and distribution quality television in any environment </a:t>
            </a:r>
            <a:endParaRPr lang="en-US" altLang="ko-KR" sz="2400" b="1" dirty="0" smtClean="0"/>
          </a:p>
          <a:p>
            <a:pPr marL="285750" indent="-285750">
              <a:buFont typeface="Arial" panose="020B0604020202020204" pitchFamily="34" charset="0"/>
              <a:buChar char="•"/>
            </a:pPr>
            <a:endParaRPr lang="en-US" altLang="ko-KR" b="1" dirty="0" smtClean="0"/>
          </a:p>
          <a:p>
            <a:endParaRPr lang="en-US" altLang="ko-KR" b="1" dirty="0" smtClean="0"/>
          </a:p>
          <a:p>
            <a:r>
              <a:rPr lang="en-US" altLang="ko-KR" b="1" dirty="0" smtClean="0"/>
              <a:t> </a:t>
            </a:r>
          </a:p>
          <a:p>
            <a:endParaRPr lang="ko-KR" altLang="en-US" dirty="0"/>
          </a:p>
        </p:txBody>
      </p:sp>
    </p:spTree>
    <p:extLst>
      <p:ext uri="{BB962C8B-B14F-4D97-AF65-F5344CB8AC3E}">
        <p14:creationId xmlns:p14="http://schemas.microsoft.com/office/powerpoint/2010/main" val="1520471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smtClean="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
        <p:nvSpPr>
          <p:cNvPr id="5" name="직사각형 4"/>
          <p:cNvSpPr/>
          <p:nvPr/>
        </p:nvSpPr>
        <p:spPr>
          <a:xfrm>
            <a:off x="3273624" y="2348880"/>
            <a:ext cx="2736304" cy="2554545"/>
          </a:xfrm>
          <a:prstGeom prst="rect">
            <a:avLst/>
          </a:prstGeom>
        </p:spPr>
        <p:txBody>
          <a:bodyPr wrap="square">
            <a:spAutoFit/>
          </a:bodyPr>
          <a:lstStyle/>
          <a:p>
            <a:pPr algn="ctr"/>
            <a:endParaRPr lang="en-US" altLang="ko-KR" sz="3200" b="1" dirty="0" smtClean="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smtClean="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r>
              <a:rPr lang="en-US" altLang="ko-KR" sz="3200" b="1" dirty="0" smtClean="0">
                <a:solidFill>
                  <a:prstClr val="black"/>
                </a:solidFill>
                <a:latin typeface="Arial"/>
                <a:ea typeface="MD아트체" pitchFamily="18" charset="-127"/>
                <a:cs typeface="한컴바탕" pitchFamily="18" charset="2"/>
              </a:rPr>
              <a:t>   </a:t>
            </a:r>
            <a:endParaRPr lang="ko-KR" altLang="en-US" dirty="0"/>
          </a:p>
        </p:txBody>
      </p:sp>
    </p:spTree>
    <p:extLst>
      <p:ext uri="{BB962C8B-B14F-4D97-AF65-F5344CB8AC3E}">
        <p14:creationId xmlns:p14="http://schemas.microsoft.com/office/powerpoint/2010/main" val="269552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170646"/>
          </a:xfrm>
          <a:prstGeom prst="rect">
            <a:avLst/>
          </a:prstGeom>
          <a:noFill/>
        </p:spPr>
        <p:txBody>
          <a:bodyPr wrap="square" rtlCol="0">
            <a:spAutoFit/>
          </a:bodyPr>
          <a:lstStyle/>
          <a:p>
            <a:r>
              <a:rPr lang="en-US" altLang="ko-KR" sz="2400" b="1" dirty="0"/>
              <a:t>The IRG-AVQA studies topics related to video and audiovisual quality assessment among ITU-R SG6 and ITU-T SG12. The IRG-AVQA aims to: </a:t>
            </a:r>
            <a:endParaRPr lang="en-US" altLang="ko-KR" sz="2400" b="1" dirty="0" smtClean="0"/>
          </a:p>
          <a:p>
            <a:pPr marL="342900" indent="-342900">
              <a:buFont typeface="Wingdings" panose="05000000000000000000" pitchFamily="2" charset="2"/>
              <a:buChar char="Ø"/>
            </a:pPr>
            <a:r>
              <a:rPr lang="en-US" altLang="ko-KR" sz="2400" b="1" dirty="0" err="1"/>
              <a:t>coord</a:t>
            </a:r>
            <a:r>
              <a:rPr lang="en-US" altLang="ko-KR" sz="2400" b="1" dirty="0"/>
              <a:t>​</a:t>
            </a:r>
            <a:r>
              <a:rPr lang="en-US" altLang="ko-KR" sz="2400" b="1" dirty="0" err="1"/>
              <a:t>inate</a:t>
            </a:r>
            <a:r>
              <a:rPr lang="en-US" altLang="ko-KR" sz="2400" b="1" dirty="0"/>
              <a:t> the progress of specific topics of mutual interest restricted to the area of video and audiovisual quality assessment, both subjective and objective;</a:t>
            </a:r>
          </a:p>
          <a:p>
            <a:pPr marL="342900" indent="-342900">
              <a:buFont typeface="Wingdings" panose="05000000000000000000" pitchFamily="2" charset="2"/>
              <a:buChar char="Ø"/>
            </a:pPr>
            <a:r>
              <a:rPr lang="en-US" altLang="ko-KR" sz="2400" b="1" dirty="0"/>
              <a:t>identify potential work items that may be progressed as joint text Recommendations;</a:t>
            </a:r>
          </a:p>
          <a:p>
            <a:pPr marL="342900" indent="-342900">
              <a:buFont typeface="Wingdings" panose="05000000000000000000" pitchFamily="2" charset="2"/>
              <a:buChar char="Ø"/>
            </a:pPr>
            <a:r>
              <a:rPr lang="en-US" altLang="ko-KR" sz="2400" b="1" dirty="0"/>
              <a:t>benefit from colocation with the meetings of the </a:t>
            </a:r>
            <a:r>
              <a:rPr lang="en-US" altLang="ko-KR" sz="2400" b="1" dirty="0">
                <a:hlinkClick r:id="rId3"/>
              </a:rPr>
              <a:t>Video Quality Experts Group (VQEG)</a:t>
            </a:r>
            <a:r>
              <a:rPr lang="en-US" altLang="ko-KR" sz="2400" b="1" dirty="0"/>
              <a:t>​​ where video/audiovisual quality experts meet and execute technical work;</a:t>
            </a:r>
          </a:p>
          <a:p>
            <a:pPr marL="342900" indent="-342900">
              <a:buFont typeface="Wingdings" panose="05000000000000000000" pitchFamily="2" charset="2"/>
              <a:buChar char="Ø"/>
            </a:pPr>
            <a:r>
              <a:rPr lang="en-US" altLang="ko-KR" sz="2400" b="1" dirty="0"/>
              <a:t>encourage collaboration between ITU-T SG12 and ITU-R SG6 on work items unique to each study group.</a:t>
            </a:r>
          </a:p>
          <a:p>
            <a:endParaRPr lang="ko-KR" altLang="en-US" dirty="0"/>
          </a:p>
        </p:txBody>
      </p:sp>
    </p:spTree>
    <p:extLst>
      <p:ext uri="{BB962C8B-B14F-4D97-AF65-F5344CB8AC3E}">
        <p14:creationId xmlns:p14="http://schemas.microsoft.com/office/powerpoint/2010/main" val="188433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01314"/>
          </a:xfrm>
          <a:prstGeom prst="rect">
            <a:avLst/>
          </a:prstGeom>
          <a:noFill/>
        </p:spPr>
        <p:txBody>
          <a:bodyPr wrap="square" rtlCol="0">
            <a:spAutoFit/>
          </a:bodyPr>
          <a:lstStyle/>
          <a:p>
            <a:r>
              <a:rPr lang="en-US" altLang="ko-KR" sz="2400" b="1" dirty="0"/>
              <a:t>The IRG-AVQA allows rapporteurs to</a:t>
            </a:r>
            <a:r>
              <a:rPr lang="en-US" altLang="ko-KR" sz="2400" b="1" dirty="0" smtClean="0"/>
              <a:t>:</a:t>
            </a:r>
          </a:p>
          <a:p>
            <a:pPr marL="285750" indent="-285750">
              <a:buFont typeface="Arial" panose="020B0604020202020204" pitchFamily="34" charset="0"/>
              <a:buChar char="•"/>
            </a:pPr>
            <a:r>
              <a:rPr lang="en-US" altLang="ko-KR" sz="2400" b="1" dirty="0"/>
              <a:t>exchange information faster, using email and joint meetings;</a:t>
            </a:r>
          </a:p>
          <a:p>
            <a:pPr marL="285750" indent="-285750">
              <a:buFont typeface="Arial" panose="020B0604020202020204" pitchFamily="34" charset="0"/>
              <a:buChar char="•"/>
            </a:pPr>
            <a:r>
              <a:rPr lang="en-US" altLang="ko-KR" sz="2400" b="1" dirty="0"/>
              <a:t>seek participation from a broader range of ITU members;</a:t>
            </a:r>
          </a:p>
          <a:p>
            <a:pPr marL="285750" indent="-285750">
              <a:buFont typeface="Arial" panose="020B0604020202020204" pitchFamily="34" charset="0"/>
              <a:buChar char="•"/>
            </a:pPr>
            <a:r>
              <a:rPr lang="en-US" altLang="ko-KR" sz="2400" b="1" dirty="0"/>
              <a:t>invite input from non-member experts (e.g., from academia);</a:t>
            </a:r>
          </a:p>
          <a:p>
            <a:pPr marL="285750" indent="-285750">
              <a:buFont typeface="Arial" panose="020B0604020202020204" pitchFamily="34" charset="0"/>
              <a:buChar char="•"/>
            </a:pPr>
            <a:r>
              <a:rPr lang="en-US" altLang="ko-KR" sz="2400" b="1" dirty="0"/>
              <a:t>keep people informed at the early stage of work;</a:t>
            </a:r>
          </a:p>
          <a:p>
            <a:pPr marL="285750" indent="-285750">
              <a:buFont typeface="Arial" panose="020B0604020202020204" pitchFamily="34" charset="0"/>
              <a:buChar char="•"/>
            </a:pPr>
            <a:r>
              <a:rPr lang="en-US" altLang="ko-KR" sz="2400" b="1" dirty="0"/>
              <a:t>set up a joint edit session on a Recommendation;</a:t>
            </a:r>
          </a:p>
          <a:p>
            <a:pPr marL="285750" indent="-285750">
              <a:buFont typeface="Arial" panose="020B0604020202020204" pitchFamily="34" charset="0"/>
              <a:buChar char="•"/>
            </a:pPr>
            <a:r>
              <a:rPr lang="en-US" altLang="ko-KR" sz="2400" b="1" dirty="0"/>
              <a:t>socialize work items that approach maturity;</a:t>
            </a:r>
          </a:p>
          <a:p>
            <a:r>
              <a:rPr lang="en-US" altLang="ko-KR" sz="2400" b="1" dirty="0"/>
              <a:t>Participants who can contribute technology proposals are invited and encouraged to join the group. </a:t>
            </a:r>
            <a:r>
              <a:rPr lang="en-US" altLang="ko-KR" sz="2400" b="1" dirty="0" smtClean="0"/>
              <a:t> </a:t>
            </a:r>
          </a:p>
          <a:p>
            <a:endParaRPr lang="en-US" altLang="ko-KR" sz="2400" b="1" dirty="0"/>
          </a:p>
          <a:p>
            <a:endParaRPr lang="en-US" altLang="ko-KR" sz="2400" b="1" dirty="0" smtClean="0"/>
          </a:p>
          <a:p>
            <a:r>
              <a:rPr lang="en-US" altLang="ko-KR" sz="1400" dirty="0"/>
              <a:t>https://www.itu.int/en/irg/avqa/Pages/default.aspx</a:t>
            </a:r>
            <a:endParaRPr lang="en-US" altLang="ko-KR" sz="1400" dirty="0" smtClean="0"/>
          </a:p>
          <a:p>
            <a:endParaRPr lang="ko-KR" altLang="en-US" dirty="0"/>
          </a:p>
        </p:txBody>
      </p:sp>
    </p:spTree>
    <p:extLst>
      <p:ext uri="{BB962C8B-B14F-4D97-AF65-F5344CB8AC3E}">
        <p14:creationId xmlns:p14="http://schemas.microsoft.com/office/powerpoint/2010/main" val="3767375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2523768"/>
          </a:xfrm>
          <a:prstGeom prst="rect">
            <a:avLst/>
          </a:prstGeom>
          <a:noFill/>
        </p:spPr>
        <p:txBody>
          <a:bodyPr wrap="square" rtlCol="0">
            <a:spAutoFit/>
          </a:bodyPr>
          <a:lstStyle/>
          <a:p>
            <a:r>
              <a:rPr lang="en-US" altLang="ko-KR" sz="2800" b="1" dirty="0" smtClean="0"/>
              <a:t>Co-Chairs</a:t>
            </a:r>
          </a:p>
          <a:p>
            <a:endParaRPr lang="en-US" altLang="ko-KR" sz="2800" b="1" dirty="0"/>
          </a:p>
          <a:p>
            <a:pPr marL="285750" indent="-285750">
              <a:buFont typeface="Arial" panose="020B0604020202020204" pitchFamily="34" charset="0"/>
              <a:buChar char="•"/>
            </a:pPr>
            <a:r>
              <a:rPr lang="en-US" altLang="ko-KR" sz="2800" b="1" dirty="0" err="1">
                <a:hlinkClick r:id="rId3"/>
              </a:rPr>
              <a:t>Chulh</a:t>
            </a:r>
            <a:r>
              <a:rPr lang="en-US" altLang="ko-KR" sz="2800" b="1" dirty="0">
                <a:hlinkClick r:id="rId3"/>
              </a:rPr>
              <a:t>​</a:t>
            </a:r>
            <a:r>
              <a:rPr lang="en-US" altLang="ko-KR" sz="2800" b="1" dirty="0" err="1">
                <a:hlinkClick r:id="rId3"/>
              </a:rPr>
              <a:t>ee</a:t>
            </a:r>
            <a:r>
              <a:rPr lang="en-US" altLang="ko-KR" sz="2800" b="1" dirty="0">
                <a:hlinkClick r:id="rId3"/>
              </a:rPr>
              <a:t> Lee</a:t>
            </a:r>
            <a:r>
              <a:rPr lang="en-US" altLang="ko-KR" sz="2800" b="1" dirty="0"/>
              <a:t> (Korea, Rep of)</a:t>
            </a:r>
          </a:p>
          <a:p>
            <a:pPr marL="285750" indent="-285750">
              <a:buFont typeface="Arial" panose="020B0604020202020204" pitchFamily="34" charset="0"/>
              <a:buChar char="•"/>
            </a:pPr>
            <a:r>
              <a:rPr lang="en-US" altLang="ko-KR" sz="2800" b="1" dirty="0" err="1">
                <a:hlinkClick r:id="rId4"/>
              </a:rPr>
              <a:t>Quan</a:t>
            </a:r>
            <a:r>
              <a:rPr lang="en-US" altLang="ko-KR" sz="2800" b="1" dirty="0">
                <a:hlinkClick r:id="rId4"/>
              </a:rPr>
              <a:t> Huynh-Thu</a:t>
            </a:r>
            <a:r>
              <a:rPr lang="en-US" altLang="ko-KR" sz="2800" b="1" dirty="0"/>
              <a:t> (Australia)</a:t>
            </a:r>
          </a:p>
          <a:p>
            <a:pPr marL="285750" indent="-285750">
              <a:buFont typeface="Arial" panose="020B0604020202020204" pitchFamily="34" charset="0"/>
              <a:buChar char="•"/>
            </a:pPr>
            <a:r>
              <a:rPr lang="en-US" altLang="ko-KR" sz="2800" b="1" dirty="0">
                <a:hlinkClick r:id="rId5"/>
              </a:rPr>
              <a:t>Jens Berger</a:t>
            </a:r>
            <a:r>
              <a:rPr lang="en-US" altLang="ko-KR" sz="2800" b="1" dirty="0"/>
              <a:t> (Germany)</a:t>
            </a:r>
          </a:p>
          <a:p>
            <a:endParaRPr lang="ko-KR" altLang="en-US" b="1" dirty="0"/>
          </a:p>
        </p:txBody>
      </p:sp>
    </p:spTree>
    <p:extLst>
      <p:ext uri="{BB962C8B-B14F-4D97-AF65-F5344CB8AC3E}">
        <p14:creationId xmlns:p14="http://schemas.microsoft.com/office/powerpoint/2010/main" val="1641282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4401205"/>
          </a:xfrm>
          <a:prstGeom prst="rect">
            <a:avLst/>
          </a:prstGeom>
          <a:noFill/>
        </p:spPr>
        <p:txBody>
          <a:bodyPr wrap="square" rtlCol="0">
            <a:spAutoFit/>
          </a:bodyPr>
          <a:lstStyle/>
          <a:p>
            <a:r>
              <a:rPr lang="en-US" altLang="ko-KR" sz="2400" b="1" dirty="0" smtClean="0">
                <a:solidFill>
                  <a:srgbClr val="FF0000"/>
                </a:solidFill>
              </a:rPr>
              <a:t>Progress and recent works of ITU-R WP6C</a:t>
            </a:r>
          </a:p>
          <a:p>
            <a:pPr marL="342900" indent="-342900">
              <a:buFont typeface="Arial" panose="020B0604020202020204" pitchFamily="34" charset="0"/>
              <a:buChar char="•"/>
            </a:pPr>
            <a:r>
              <a:rPr lang="en-US" altLang="ko-KR" sz="2400" b="1" dirty="0" smtClean="0"/>
              <a:t>Revision of BT.500</a:t>
            </a:r>
          </a:p>
          <a:p>
            <a:pPr marL="342900" indent="-342900">
              <a:buFont typeface="Arial" panose="020B0604020202020204" pitchFamily="34" charset="0"/>
              <a:buChar char="•"/>
            </a:pPr>
            <a:r>
              <a:rPr lang="en-US" altLang="ko-KR" sz="2400" b="1" dirty="0" smtClean="0"/>
              <a:t>HDR related items &amp; topics</a:t>
            </a:r>
          </a:p>
          <a:p>
            <a:pPr marL="800100" lvl="1" indent="-342900">
              <a:buFont typeface="Arial" panose="020B0604020202020204" pitchFamily="34" charset="0"/>
              <a:buChar char="•"/>
            </a:pPr>
            <a:r>
              <a:rPr lang="en-US" altLang="ko-KR" sz="2000" b="1" dirty="0"/>
              <a:t>Rapporteur Group (RG 24) on </a:t>
            </a:r>
            <a:r>
              <a:rPr lang="en-US" altLang="ko-KR" sz="2000" b="1" dirty="0" smtClean="0"/>
              <a:t>HDR-TV</a:t>
            </a:r>
          </a:p>
          <a:p>
            <a:pPr marL="800100" lvl="1" indent="-342900">
              <a:buFont typeface="Arial" panose="020B0604020202020204" pitchFamily="34" charset="0"/>
              <a:buChar char="•"/>
            </a:pPr>
            <a:r>
              <a:rPr lang="en-US" altLang="ko-KR" sz="2000" b="1" dirty="0" smtClean="0"/>
              <a:t>Several Recommendations and Reports on HDR</a:t>
            </a:r>
          </a:p>
          <a:p>
            <a:pPr marL="800100" lvl="1" indent="-342900">
              <a:buFont typeface="Arial" panose="020B0604020202020204" pitchFamily="34" charset="0"/>
              <a:buChar char="•"/>
            </a:pPr>
            <a:r>
              <a:rPr lang="en-US" altLang="ko-KR" sz="2000" b="1" dirty="0" smtClean="0"/>
              <a:t>Preliminary </a:t>
            </a:r>
            <a:r>
              <a:rPr lang="en-US" altLang="ko-KR" sz="2000" b="1" dirty="0"/>
              <a:t>draft new Recommendation ITU-R BT.[MIL] - An objective measurement algorithm for monitoring and managing the brightness of high dynamic range </a:t>
            </a:r>
            <a:r>
              <a:rPr lang="en-US" altLang="ko-KR" sz="2000" b="1" dirty="0" smtClean="0"/>
              <a:t>television</a:t>
            </a:r>
          </a:p>
          <a:p>
            <a:pPr marL="800100" lvl="1" indent="-342900">
              <a:buFont typeface="Arial" panose="020B0604020202020204" pitchFamily="34" charset="0"/>
              <a:buChar char="•"/>
            </a:pPr>
            <a:r>
              <a:rPr lang="en-US" altLang="ko-KR" sz="2000" b="1" dirty="0" smtClean="0"/>
              <a:t>Objective quality measurement methods for HDR TM methods</a:t>
            </a:r>
            <a:endParaRPr lang="en-US" altLang="ko-KR" sz="2000" b="1" dirty="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endParaRPr lang="ko-KR" altLang="en-US" dirty="0"/>
          </a:p>
        </p:txBody>
      </p:sp>
    </p:spTree>
    <p:extLst>
      <p:ext uri="{BB962C8B-B14F-4D97-AF65-F5344CB8AC3E}">
        <p14:creationId xmlns:p14="http://schemas.microsoft.com/office/powerpoint/2010/main" val="59837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632311"/>
          </a:xfrm>
          <a:prstGeom prst="rect">
            <a:avLst/>
          </a:prstGeom>
          <a:noFill/>
        </p:spPr>
        <p:txBody>
          <a:bodyPr wrap="square" rtlCol="0">
            <a:spAutoFit/>
          </a:bodyPr>
          <a:lstStyle/>
          <a:p>
            <a:r>
              <a:rPr lang="en-US" altLang="ko-KR" sz="2400" b="1" dirty="0" smtClean="0">
                <a:solidFill>
                  <a:srgbClr val="FF0000"/>
                </a:solidFill>
              </a:rPr>
              <a:t>Progress and recent works of ITU-R WP6C</a:t>
            </a:r>
          </a:p>
          <a:p>
            <a:pPr marL="342900" indent="-342900">
              <a:buFont typeface="Arial" panose="020B0604020202020204" pitchFamily="34" charset="0"/>
              <a:buChar char="•"/>
            </a:pPr>
            <a:r>
              <a:rPr lang="en-US" altLang="ko-KR" sz="2400" b="1" dirty="0" smtClean="0"/>
              <a:t>Revised </a:t>
            </a:r>
            <a:r>
              <a:rPr lang="en-US" altLang="ko-KR" sz="2400" b="1" dirty="0" smtClean="0"/>
              <a:t>BT.500-14: Scope</a:t>
            </a:r>
          </a:p>
          <a:p>
            <a:pPr marL="800100" lvl="1" indent="-342900">
              <a:buFont typeface="Arial" panose="020B0604020202020204" pitchFamily="34" charset="0"/>
              <a:buChar char="•"/>
            </a:pPr>
            <a:r>
              <a:rPr lang="en-US" altLang="ko-KR" b="1" dirty="0"/>
              <a:t>This Recommendation provides methodologies for the assessment of image quality including, general testing methods, the grading scales used during assessments and the viewing conditions recommended for carrying out assessments. The Recommendation consists of three parts.</a:t>
            </a:r>
          </a:p>
          <a:p>
            <a:pPr marL="800100" lvl="1" indent="-342900">
              <a:buFont typeface="Arial" panose="020B0604020202020204" pitchFamily="34" charset="0"/>
              <a:buChar char="•"/>
            </a:pPr>
            <a:r>
              <a:rPr lang="en-US" altLang="ko-KR" b="1" dirty="0" smtClean="0"/>
              <a:t>Part </a:t>
            </a:r>
            <a:r>
              <a:rPr lang="en-US" altLang="ko-KR" b="1" dirty="0"/>
              <a:t>1 describes the overall requirements for carrying out subjected assessment of television images and guidance on the circumstances for the use of particular methodologies.</a:t>
            </a:r>
          </a:p>
          <a:p>
            <a:pPr marL="800100" lvl="1" indent="-342900">
              <a:buFont typeface="Arial" panose="020B0604020202020204" pitchFamily="34" charset="0"/>
              <a:buChar char="•"/>
            </a:pPr>
            <a:r>
              <a:rPr lang="en-US" altLang="ko-KR" b="1" dirty="0" smtClean="0"/>
              <a:t>Part </a:t>
            </a:r>
            <a:r>
              <a:rPr lang="en-US" altLang="ko-KR" b="1" dirty="0"/>
              <a:t>2 describes the various recommended assessment methodologies that can be used when performing subjective image quality assessments.</a:t>
            </a:r>
          </a:p>
          <a:p>
            <a:pPr marL="800100" lvl="1" indent="-342900">
              <a:buFont typeface="Arial" panose="020B0604020202020204" pitchFamily="34" charset="0"/>
              <a:buChar char="•"/>
            </a:pPr>
            <a:r>
              <a:rPr lang="en-US" altLang="ko-KR" b="1" dirty="0" smtClean="0"/>
              <a:t>Part </a:t>
            </a:r>
            <a:r>
              <a:rPr lang="en-US" altLang="ko-KR" b="1" dirty="0"/>
              <a:t>3 describes methodologies specific to image formats and applications based on the specifications given in Parts 1 and 2.</a:t>
            </a:r>
            <a:endParaRPr lang="en-US" altLang="ko-KR" sz="2400" b="1" dirty="0"/>
          </a:p>
          <a:p>
            <a:pPr marL="342900" indent="-342900">
              <a:buFont typeface="Arial" panose="020B0604020202020204" pitchFamily="34" charset="0"/>
              <a:buChar char="•"/>
            </a:pPr>
            <a:endParaRPr lang="en-US" altLang="ko-KR" sz="2400" b="1" dirty="0" smtClean="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endParaRPr lang="ko-KR" altLang="en-US" dirty="0"/>
          </a:p>
        </p:txBody>
      </p:sp>
    </p:spTree>
    <p:extLst>
      <p:ext uri="{BB962C8B-B14F-4D97-AF65-F5344CB8AC3E}">
        <p14:creationId xmlns:p14="http://schemas.microsoft.com/office/powerpoint/2010/main" val="151082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585323"/>
          </a:xfrm>
          <a:prstGeom prst="rect">
            <a:avLst/>
          </a:prstGeom>
          <a:noFill/>
        </p:spPr>
        <p:txBody>
          <a:bodyPr wrap="square" rtlCol="0">
            <a:spAutoFit/>
          </a:bodyPr>
          <a:lstStyle/>
          <a:p>
            <a:r>
              <a:rPr lang="en-US" altLang="ko-KR" sz="2400" b="1" dirty="0" smtClean="0">
                <a:solidFill>
                  <a:srgbClr val="FF0000"/>
                </a:solidFill>
              </a:rPr>
              <a:t>Progress and recent works of ITU-R WP6C</a:t>
            </a:r>
          </a:p>
          <a:p>
            <a:pPr marL="342900" indent="-342900">
              <a:buFont typeface="Arial" panose="020B0604020202020204" pitchFamily="34" charset="0"/>
              <a:buChar char="•"/>
            </a:pPr>
            <a:r>
              <a:rPr lang="en-US" altLang="ko-KR" sz="2400" b="1" dirty="0" smtClean="0"/>
              <a:t>Revised </a:t>
            </a:r>
            <a:r>
              <a:rPr lang="en-US" altLang="ko-KR" sz="2400" b="1" dirty="0" smtClean="0"/>
              <a:t>BT.500-14</a:t>
            </a:r>
          </a:p>
          <a:p>
            <a:pPr marL="342900" indent="-342900">
              <a:buFont typeface="Arial" panose="020B0604020202020204" pitchFamily="34" charset="0"/>
              <a:buChar char="•"/>
            </a:pPr>
            <a:endParaRPr lang="en-US" altLang="ko-KR" sz="2400" b="1" dirty="0" smtClean="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endParaRPr lang="ko-KR" altLang="en-US" dirty="0"/>
          </a:p>
        </p:txBody>
      </p:sp>
      <p:pic>
        <p:nvPicPr>
          <p:cNvPr id="4" name="Picture 224"/>
          <p:cNvPicPr/>
          <p:nvPr/>
        </p:nvPicPr>
        <p:blipFill>
          <a:blip r:embed="rId3" cstate="print">
            <a:extLst>
              <a:ext uri="{28A0092B-C50C-407E-A947-70E740481C1C}">
                <a14:useLocalDpi xmlns:a14="http://schemas.microsoft.com/office/drawing/2010/main" val="0"/>
              </a:ext>
            </a:extLst>
          </a:blip>
          <a:stretch>
            <a:fillRect/>
          </a:stretch>
        </p:blipFill>
        <p:spPr>
          <a:xfrm>
            <a:off x="638476" y="1916832"/>
            <a:ext cx="8109988" cy="4824536"/>
          </a:xfrm>
          <a:prstGeom prst="rect">
            <a:avLst/>
          </a:prstGeom>
        </p:spPr>
      </p:pic>
    </p:spTree>
    <p:extLst>
      <p:ext uri="{BB962C8B-B14F-4D97-AF65-F5344CB8AC3E}">
        <p14:creationId xmlns:p14="http://schemas.microsoft.com/office/powerpoint/2010/main" val="3568405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2585323"/>
          </a:xfrm>
          <a:prstGeom prst="rect">
            <a:avLst/>
          </a:prstGeom>
          <a:noFill/>
        </p:spPr>
        <p:txBody>
          <a:bodyPr wrap="square" rtlCol="0">
            <a:spAutoFit/>
          </a:bodyPr>
          <a:lstStyle/>
          <a:p>
            <a:r>
              <a:rPr lang="en-US" altLang="ko-KR" sz="2400" b="1" dirty="0" smtClean="0">
                <a:solidFill>
                  <a:srgbClr val="FF0000"/>
                </a:solidFill>
              </a:rPr>
              <a:t>Progress and recent works of ITU-R WP6C</a:t>
            </a:r>
          </a:p>
          <a:p>
            <a:pPr marL="342900" indent="-342900">
              <a:buFont typeface="Arial" panose="020B0604020202020204" pitchFamily="34" charset="0"/>
              <a:buChar char="•"/>
            </a:pPr>
            <a:r>
              <a:rPr lang="en-US" altLang="ko-KR" sz="2400" b="1" dirty="0" smtClean="0"/>
              <a:t>Revised </a:t>
            </a:r>
            <a:r>
              <a:rPr lang="en-US" altLang="ko-KR" sz="2400" b="1" dirty="0" smtClean="0"/>
              <a:t>BT.500-14</a:t>
            </a:r>
          </a:p>
          <a:p>
            <a:pPr marL="342900" indent="-342900">
              <a:buFont typeface="Arial" panose="020B0604020202020204" pitchFamily="34" charset="0"/>
              <a:buChar char="•"/>
            </a:pPr>
            <a:endParaRPr lang="en-US" altLang="ko-KR" sz="2400" b="1" dirty="0" smtClean="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endParaRPr lang="ko-KR" altLang="en-US" dirty="0"/>
          </a:p>
        </p:txBody>
      </p:sp>
      <p:pic>
        <p:nvPicPr>
          <p:cNvPr id="4" name="Picture 227"/>
          <p:cNvPicPr/>
          <p:nvPr/>
        </p:nvPicPr>
        <p:blipFill>
          <a:blip r:embed="rId3" cstate="print">
            <a:extLst>
              <a:ext uri="{28A0092B-C50C-407E-A947-70E740481C1C}">
                <a14:useLocalDpi xmlns:a14="http://schemas.microsoft.com/office/drawing/2010/main" val="0"/>
              </a:ext>
            </a:extLst>
          </a:blip>
          <a:stretch>
            <a:fillRect/>
          </a:stretch>
        </p:blipFill>
        <p:spPr>
          <a:xfrm>
            <a:off x="179512" y="1844824"/>
            <a:ext cx="8784976" cy="4824536"/>
          </a:xfrm>
          <a:prstGeom prst="rect">
            <a:avLst/>
          </a:prstGeom>
        </p:spPr>
      </p:pic>
    </p:spTree>
    <p:extLst>
      <p:ext uri="{BB962C8B-B14F-4D97-AF65-F5344CB8AC3E}">
        <p14:creationId xmlns:p14="http://schemas.microsoft.com/office/powerpoint/2010/main" val="284243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280920" cy="7694414"/>
          </a:xfrm>
          <a:prstGeom prst="rect">
            <a:avLst/>
          </a:prstGeom>
          <a:noFill/>
        </p:spPr>
        <p:txBody>
          <a:bodyPr wrap="square" rtlCol="0">
            <a:spAutoFit/>
          </a:bodyPr>
          <a:lstStyle/>
          <a:p>
            <a:r>
              <a:rPr lang="en-US" altLang="ko-KR" sz="2000" b="1" dirty="0" smtClean="0">
                <a:solidFill>
                  <a:srgbClr val="FF0000"/>
                </a:solidFill>
              </a:rPr>
              <a:t>Progress and recent works of ITU-R WP6C</a:t>
            </a:r>
          </a:p>
          <a:p>
            <a:pPr marL="342900" indent="-342900">
              <a:buFont typeface="Arial" panose="020B0604020202020204" pitchFamily="34" charset="0"/>
              <a:buChar char="•"/>
            </a:pPr>
            <a:r>
              <a:rPr lang="en-US" altLang="ko-KR" sz="2400" b="1" dirty="0" smtClean="0"/>
              <a:t>Revised </a:t>
            </a:r>
            <a:r>
              <a:rPr lang="en-US" altLang="ko-KR" sz="2400" b="1" dirty="0" smtClean="0"/>
              <a:t>BT.500-14: Annex</a:t>
            </a:r>
          </a:p>
          <a:p>
            <a:pPr marL="342900" indent="-342900">
              <a:buFont typeface="Arial" panose="020B0604020202020204" pitchFamily="34" charset="0"/>
              <a:buChar char="•"/>
            </a:pPr>
            <a:r>
              <a:rPr lang="en-US" altLang="ko-KR" sz="1400" b="1" dirty="0"/>
              <a:t>Annex </a:t>
            </a:r>
            <a:r>
              <a:rPr lang="en-US" altLang="ko-KR" sz="1400" b="1" dirty="0" smtClean="0"/>
              <a:t>1	Subjective </a:t>
            </a:r>
            <a:r>
              <a:rPr lang="en-US" altLang="ko-KR" sz="1400" b="1" dirty="0"/>
              <a:t>assessment of standard definition digital television (SDTV) systems </a:t>
            </a:r>
            <a:r>
              <a:rPr lang="en-US" altLang="ko-KR" sz="1400" b="1" dirty="0" smtClean="0"/>
              <a:t/>
            </a:r>
            <a:br>
              <a:rPr lang="en-US" altLang="ko-KR" sz="1400" b="1" dirty="0" smtClean="0"/>
            </a:br>
            <a:r>
              <a:rPr lang="en-US" altLang="ko-KR" sz="1400" b="1" dirty="0" smtClean="0"/>
              <a:t>                                  based </a:t>
            </a:r>
            <a:r>
              <a:rPr lang="en-US" altLang="ko-KR" sz="1400" b="1" dirty="0"/>
              <a:t>on Recommendation ITU-R BT.1129: Subjective assessment of standard </a:t>
            </a:r>
            <a:r>
              <a:rPr lang="en-US" altLang="ko-KR" sz="1400" b="1" dirty="0" smtClean="0"/>
              <a:t/>
            </a:r>
            <a:br>
              <a:rPr lang="en-US" altLang="ko-KR" sz="1400" b="1" dirty="0" smtClean="0"/>
            </a:br>
            <a:r>
              <a:rPr lang="en-US" altLang="ko-KR" sz="1400" b="1" dirty="0" smtClean="0"/>
              <a:t>		definition </a:t>
            </a:r>
            <a:r>
              <a:rPr lang="en-US" altLang="ko-KR" sz="1400" b="1" dirty="0"/>
              <a:t>digital television (SDTV) systems</a:t>
            </a:r>
          </a:p>
          <a:p>
            <a:pPr marL="342900" indent="-342900">
              <a:buFont typeface="Arial" panose="020B0604020202020204" pitchFamily="34" charset="0"/>
              <a:buChar char="•"/>
            </a:pPr>
            <a:r>
              <a:rPr lang="en-US" altLang="ko-KR" sz="1400" b="1" dirty="0"/>
              <a:t>Annex 2	Subjective assessment of the image quality of high-definition television (HDTV) </a:t>
            </a:r>
            <a:r>
              <a:rPr lang="en-US" altLang="ko-KR" sz="1400" b="1" dirty="0" smtClean="0"/>
              <a:t>		systems </a:t>
            </a:r>
            <a:r>
              <a:rPr lang="en-US" altLang="ko-KR" sz="1400" b="1" dirty="0"/>
              <a:t>based on Recommendation ITU-R BT.710: Subjective assessment </a:t>
            </a:r>
            <a:r>
              <a:rPr lang="en-US" altLang="ko-KR" sz="1400" b="1" dirty="0" smtClean="0"/>
              <a:t>methods</a:t>
            </a:r>
            <a:br>
              <a:rPr lang="en-US" altLang="ko-KR" sz="1400" b="1" dirty="0" smtClean="0"/>
            </a:br>
            <a:r>
              <a:rPr lang="en-US" altLang="ko-KR" sz="1400" b="1" dirty="0" smtClean="0"/>
              <a:t> 		for </a:t>
            </a:r>
            <a:r>
              <a:rPr lang="en-US" altLang="ko-KR" sz="1400" b="1" dirty="0"/>
              <a:t>image quality in high-definition television</a:t>
            </a:r>
          </a:p>
          <a:p>
            <a:pPr marL="342900" indent="-342900">
              <a:buFont typeface="Arial" panose="020B0604020202020204" pitchFamily="34" charset="0"/>
              <a:buChar char="•"/>
            </a:pPr>
            <a:r>
              <a:rPr lang="en-US" altLang="ko-KR" sz="1400" b="1" dirty="0"/>
              <a:t>Annex 3	 Subjective assessment of the quality of alphanumeric and graphic pictures in </a:t>
            </a:r>
            <a:r>
              <a:rPr lang="en-US" altLang="ko-KR" sz="1400" b="1" dirty="0" smtClean="0"/>
              <a:t/>
            </a:r>
            <a:br>
              <a:rPr lang="en-US" altLang="ko-KR" sz="1400" b="1" dirty="0" smtClean="0"/>
            </a:br>
            <a:r>
              <a:rPr lang="en-US" altLang="ko-KR" sz="1400" b="1" dirty="0" smtClean="0"/>
              <a:t>		Teletext </a:t>
            </a:r>
            <a:r>
              <a:rPr lang="en-US" altLang="ko-KR" sz="1400" b="1" dirty="0"/>
              <a:t>and similar services based on Recommendation ITU-R BT.812: Subjective </a:t>
            </a:r>
            <a:r>
              <a:rPr lang="en-US" altLang="ko-KR" sz="1400" b="1" dirty="0" smtClean="0"/>
              <a:t/>
            </a:r>
            <a:br>
              <a:rPr lang="en-US" altLang="ko-KR" sz="1400" b="1" dirty="0" smtClean="0"/>
            </a:br>
            <a:r>
              <a:rPr lang="en-US" altLang="ko-KR" sz="1400" b="1" dirty="0" smtClean="0"/>
              <a:t>		assessment </a:t>
            </a:r>
            <a:r>
              <a:rPr lang="en-US" altLang="ko-KR" sz="1400" b="1" dirty="0"/>
              <a:t>of the quality of alphanumeric and graphic pictures in Teletext and </a:t>
            </a:r>
            <a:r>
              <a:rPr lang="en-US" altLang="ko-KR" sz="1400" b="1" dirty="0" smtClean="0"/>
              <a:t/>
            </a:r>
            <a:br>
              <a:rPr lang="en-US" altLang="ko-KR" sz="1400" b="1" dirty="0" smtClean="0"/>
            </a:br>
            <a:r>
              <a:rPr lang="en-US" altLang="ko-KR" sz="1400" b="1" dirty="0" smtClean="0"/>
              <a:t>		similar </a:t>
            </a:r>
            <a:r>
              <a:rPr lang="en-US" altLang="ko-KR" sz="1400" b="1" dirty="0"/>
              <a:t>services</a:t>
            </a:r>
          </a:p>
          <a:p>
            <a:pPr marL="342900" indent="-342900">
              <a:buFont typeface="Arial" panose="020B0604020202020204" pitchFamily="34" charset="0"/>
              <a:buChar char="•"/>
            </a:pPr>
            <a:r>
              <a:rPr lang="en-US" altLang="ko-KR" sz="1400" b="1" dirty="0"/>
              <a:t>Annex 4	Subjective assessment of the picture quality of multi-</a:t>
            </a:r>
            <a:r>
              <a:rPr lang="en-US" altLang="ko-KR" sz="1400" b="1" dirty="0" err="1"/>
              <a:t>programme</a:t>
            </a:r>
            <a:r>
              <a:rPr lang="en-US" altLang="ko-KR" sz="1400" b="1" dirty="0"/>
              <a:t> services based </a:t>
            </a:r>
            <a:r>
              <a:rPr lang="en-US" altLang="ko-KR" sz="1400" b="1" dirty="0" smtClean="0"/>
              <a:t>on</a:t>
            </a:r>
            <a:br>
              <a:rPr lang="en-US" altLang="ko-KR" sz="1400" b="1" dirty="0" smtClean="0"/>
            </a:br>
            <a:r>
              <a:rPr lang="en-US" altLang="ko-KR" sz="1400" b="1" dirty="0" smtClean="0"/>
              <a:t>		Recommendation </a:t>
            </a:r>
            <a:r>
              <a:rPr lang="en-US" altLang="ko-KR" sz="1400" b="1" dirty="0"/>
              <a:t>ITU-R BT.1382: Assessment of the picture quality of </a:t>
            </a:r>
            <a:r>
              <a:rPr lang="en-US" altLang="ko-KR" sz="1400" b="1" dirty="0" smtClean="0"/>
              <a:t>multi-</a:t>
            </a:r>
            <a:br>
              <a:rPr lang="en-US" altLang="ko-KR" sz="1400" b="1" dirty="0" smtClean="0"/>
            </a:br>
            <a:r>
              <a:rPr lang="en-US" altLang="ko-KR" sz="1400" b="1" dirty="0" smtClean="0"/>
              <a:t>		</a:t>
            </a:r>
            <a:r>
              <a:rPr lang="en-US" altLang="ko-KR" sz="1400" b="1" dirty="0" err="1" smtClean="0"/>
              <a:t>programme</a:t>
            </a:r>
            <a:r>
              <a:rPr lang="en-US" altLang="ko-KR" sz="1400" b="1" dirty="0" smtClean="0"/>
              <a:t> </a:t>
            </a:r>
            <a:r>
              <a:rPr lang="en-US" altLang="ko-KR" sz="1400" b="1" dirty="0"/>
              <a:t>services</a:t>
            </a:r>
          </a:p>
          <a:p>
            <a:pPr marL="342900" indent="-342900">
              <a:buFont typeface="Arial" panose="020B0604020202020204" pitchFamily="34" charset="0"/>
              <a:buChar char="•"/>
            </a:pPr>
            <a:r>
              <a:rPr lang="en-US" altLang="ko-KR" sz="1400" b="1" dirty="0"/>
              <a:t>Annex 5	Expert viewing of the image quality of systems for the digital display of large </a:t>
            </a:r>
            <a:r>
              <a:rPr lang="en-US" altLang="ko-KR" sz="1400" b="1" dirty="0" smtClean="0"/>
              <a:t/>
            </a:r>
            <a:br>
              <a:rPr lang="en-US" altLang="ko-KR" sz="1400" b="1" dirty="0" smtClean="0"/>
            </a:br>
            <a:r>
              <a:rPr lang="en-US" altLang="ko-KR" sz="1400" b="1" dirty="0" smtClean="0"/>
              <a:t>		screen </a:t>
            </a:r>
            <a:r>
              <a:rPr lang="en-US" altLang="ko-KR" sz="1400" b="1" dirty="0"/>
              <a:t>digital imagery in theatres based on Recommendation ITU-R BT.1663: </a:t>
            </a:r>
            <a:r>
              <a:rPr lang="en-US" altLang="ko-KR" sz="1400" b="1" dirty="0" smtClean="0"/>
              <a:t/>
            </a:r>
            <a:br>
              <a:rPr lang="en-US" altLang="ko-KR" sz="1400" b="1" dirty="0" smtClean="0"/>
            </a:br>
            <a:r>
              <a:rPr lang="en-US" altLang="ko-KR" sz="1400" b="1" dirty="0" smtClean="0"/>
              <a:t>		Expert </a:t>
            </a:r>
            <a:r>
              <a:rPr lang="en-US" altLang="ko-KR" sz="1400" b="1" dirty="0"/>
              <a:t>viewing methods to assess the quality of systems for the digital display of </a:t>
            </a:r>
            <a:r>
              <a:rPr lang="en-US" altLang="ko-KR" sz="1400" b="1" dirty="0" smtClean="0"/>
              <a:t/>
            </a:r>
            <a:br>
              <a:rPr lang="en-US" altLang="ko-KR" sz="1400" b="1" dirty="0" smtClean="0"/>
            </a:br>
            <a:r>
              <a:rPr lang="en-US" altLang="ko-KR" sz="1400" b="1" dirty="0" smtClean="0"/>
              <a:t>		large </a:t>
            </a:r>
            <a:r>
              <a:rPr lang="en-US" altLang="ko-KR" sz="1400" b="1" dirty="0"/>
              <a:t>screen digital imagery in theatres </a:t>
            </a:r>
          </a:p>
          <a:p>
            <a:pPr marL="342900" indent="-342900">
              <a:buFont typeface="Arial" panose="020B0604020202020204" pitchFamily="34" charset="0"/>
              <a:buChar char="•"/>
            </a:pPr>
            <a:r>
              <a:rPr lang="en-US" altLang="ko-KR" sz="1400" b="1" dirty="0"/>
              <a:t>Annex 6	Subjective assessment of the image quality of multimedia applications based on </a:t>
            </a:r>
            <a:r>
              <a:rPr lang="en-US" altLang="ko-KR" sz="1400" b="1" dirty="0" smtClean="0"/>
              <a:t/>
            </a:r>
            <a:br>
              <a:rPr lang="en-US" altLang="ko-KR" sz="1400" b="1" dirty="0" smtClean="0"/>
            </a:br>
            <a:r>
              <a:rPr lang="en-US" altLang="ko-KR" sz="1400" b="1" dirty="0" smtClean="0"/>
              <a:t>		Recommendation </a:t>
            </a:r>
            <a:r>
              <a:rPr lang="en-US" altLang="ko-KR" sz="1400" b="1" dirty="0"/>
              <a:t>ITU-R BT.1788: Methodology for the subjective assessment of </a:t>
            </a:r>
            <a:r>
              <a:rPr lang="en-US" altLang="ko-KR" sz="1400" b="1" dirty="0" smtClean="0"/>
              <a:t/>
            </a:r>
            <a:br>
              <a:rPr lang="en-US" altLang="ko-KR" sz="1400" b="1" dirty="0" smtClean="0"/>
            </a:br>
            <a:r>
              <a:rPr lang="en-US" altLang="ko-KR" sz="1400" b="1" dirty="0" smtClean="0"/>
              <a:t>		video </a:t>
            </a:r>
            <a:r>
              <a:rPr lang="en-US" altLang="ko-KR" sz="1400" b="1" dirty="0"/>
              <a:t>quality in multimedia applications</a:t>
            </a:r>
          </a:p>
          <a:p>
            <a:pPr marL="342900" indent="-342900">
              <a:buFont typeface="Arial" panose="020B0604020202020204" pitchFamily="34" charset="0"/>
              <a:buChar char="•"/>
            </a:pPr>
            <a:r>
              <a:rPr lang="en-US" altLang="ko-KR" sz="1400" b="1" dirty="0"/>
              <a:t>Annex 7	Subjective assessment of stereoscopic 3DTV systems based on Recommendation </a:t>
            </a:r>
            <a:r>
              <a:rPr lang="en-US" altLang="ko-KR" sz="1400" b="1" dirty="0" smtClean="0"/>
              <a:t/>
            </a:r>
            <a:br>
              <a:rPr lang="en-US" altLang="ko-KR" sz="1400" b="1" dirty="0" smtClean="0"/>
            </a:br>
            <a:r>
              <a:rPr lang="en-US" altLang="ko-KR" sz="1400" b="1" dirty="0" smtClean="0"/>
              <a:t>		ITU </a:t>
            </a:r>
            <a:r>
              <a:rPr lang="en-US" altLang="ko-KR" sz="1400" b="1" dirty="0"/>
              <a:t>R BT.2021: Subjective methods for assessment of stereoscopic 3DTV systems</a:t>
            </a:r>
            <a:endParaRPr lang="en-US" altLang="ko-KR" sz="2400" b="1" dirty="0"/>
          </a:p>
          <a:p>
            <a:pPr marL="342900"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pPr marL="800100" lvl="1"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smtClean="0"/>
          </a:p>
          <a:p>
            <a:pPr marL="342900" indent="-342900">
              <a:buFont typeface="Arial" panose="020B0604020202020204" pitchFamily="34" charset="0"/>
              <a:buChar char="•"/>
            </a:pPr>
            <a:endParaRPr lang="en-US" altLang="ko-KR" sz="2400" b="1" dirty="0" smtClean="0"/>
          </a:p>
          <a:p>
            <a:endParaRPr lang="ko-KR" altLang="en-US" dirty="0"/>
          </a:p>
        </p:txBody>
      </p:sp>
    </p:spTree>
    <p:extLst>
      <p:ext uri="{BB962C8B-B14F-4D97-AF65-F5344CB8AC3E}">
        <p14:creationId xmlns:p14="http://schemas.microsoft.com/office/powerpoint/2010/main" val="1345542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41236</TotalTime>
  <Words>387</Words>
  <Application>Microsoft Office PowerPoint</Application>
  <PresentationFormat>화면 슬라이드 쇼(4:3)</PresentationFormat>
  <Paragraphs>135</Paragraphs>
  <Slides>15</Slides>
  <Notes>15</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15</vt:i4>
      </vt:variant>
    </vt:vector>
  </HeadingPairs>
  <TitlesOfParts>
    <vt:vector size="24" baseType="lpstr">
      <vt:lpstr>MD아트체</vt:lpstr>
      <vt:lpstr>돋움</vt:lpstr>
      <vt:lpstr>맑은 고딕</vt:lpstr>
      <vt:lpstr>바탕</vt:lpstr>
      <vt:lpstr>Arial</vt:lpstr>
      <vt:lpstr>Times New Roman</vt:lpstr>
      <vt:lpstr>Wingdings</vt:lpstr>
      <vt:lpstr>한컴바탕</vt:lpstr>
      <vt:lpstr>Office 테마</vt:lpstr>
      <vt:lpstr>IRG-AVQA (Intersector Rapporteur Group Audiovisual Quality Assessment) Agenda</vt:lpstr>
      <vt:lpstr>  </vt:lpstr>
      <vt:lpstr>  </vt:lpstr>
      <vt:lpstr>  </vt:lpstr>
      <vt:lpstr>  </vt:lpstr>
      <vt:lpstr>  </vt:lpstr>
      <vt:lpstr>  </vt:lpstr>
      <vt:lpstr>  </vt:lpstr>
      <vt:lpstr>  </vt:lpstr>
      <vt:lpstr>  </vt:lpstr>
      <vt:lpstr>  </vt:lpstr>
      <vt:lpstr>  </vt:lpstr>
      <vt:lpstr>  </vt:lpstr>
      <vt:lpstr>  </vt:lpstr>
      <vt:lpstr>  THE END</vt:lpstr>
    </vt:vector>
  </TitlesOfParts>
  <Company>lginnotek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apc</cp:lastModifiedBy>
  <cp:revision>1469</cp:revision>
  <cp:lastPrinted>2013-06-17T02:53:50Z</cp:lastPrinted>
  <dcterms:created xsi:type="dcterms:W3CDTF">2012-01-26T05:03:39Z</dcterms:created>
  <dcterms:modified xsi:type="dcterms:W3CDTF">2020-03-06T00:59:52Z</dcterms:modified>
</cp:coreProperties>
</file>